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Merriweather"/>
      <p:bold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1" roundtripDataSignature="AMtx7mg/N5th6E2mt4JuTnp2GBIrth4b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erriweather-bold.fntdata"/><Relationship Id="rId14" Type="http://schemas.openxmlformats.org/officeDocument/2006/relationships/slide" Target="slides/slide10.xml"/><Relationship Id="rId17" Type="http://schemas.openxmlformats.org/officeDocument/2006/relationships/font" Target="fonts/OpenSans-regular.fntdata"/><Relationship Id="rId16" Type="http://schemas.openxmlformats.org/officeDocument/2006/relationships/font" Target="fonts/Merriweather-boldItalic.fntdata"/><Relationship Id="rId5" Type="http://schemas.openxmlformats.org/officeDocument/2006/relationships/slide" Target="slides/slide1.xml"/><Relationship Id="rId19" Type="http://schemas.openxmlformats.org/officeDocument/2006/relationships/font" Target="fonts/OpenSans-italic.fntdata"/><Relationship Id="rId6" Type="http://schemas.openxmlformats.org/officeDocument/2006/relationships/slide" Target="slides/slide2.xml"/><Relationship Id="rId18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9" name="Google Shape;189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" name="Google Shape;9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" name="Google Shape;13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AthletiQ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Vaš trener za več športov z umetno inteligenco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/>
          <p:nvPr/>
        </p:nvSpPr>
        <p:spPr>
          <a:xfrm>
            <a:off x="724138" y="568881"/>
            <a:ext cx="5172551" cy="646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050"/>
              <a:buFont typeface="Merriweather"/>
              <a:buNone/>
            </a:pPr>
            <a:r>
              <a:rPr b="1" lang="en-US" sz="40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Zemljevid do uspeha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724138" y="3566041"/>
            <a:ext cx="13182124" cy="22860"/>
          </a:xfrm>
          <a:prstGeom prst="roundRect">
            <a:avLst>
              <a:gd fmla="val 380138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0"/>
          <p:cNvSpPr/>
          <p:nvPr/>
        </p:nvSpPr>
        <p:spPr>
          <a:xfrm>
            <a:off x="3271361" y="2945428"/>
            <a:ext cx="22860" cy="620673"/>
          </a:xfrm>
          <a:prstGeom prst="roundRect">
            <a:avLst>
              <a:gd fmla="val 380138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3050143" y="3333333"/>
            <a:ext cx="465415" cy="465415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0"/>
          <p:cNvSpPr/>
          <p:nvPr/>
        </p:nvSpPr>
        <p:spPr>
          <a:xfrm>
            <a:off x="3127653" y="3372029"/>
            <a:ext cx="310277" cy="387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400"/>
              <a:buFont typeface="Merriweather"/>
              <a:buNone/>
            </a:pPr>
            <a:r>
              <a:rPr b="1" lang="en-US" sz="24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1932861" y="1629132"/>
            <a:ext cx="2700099" cy="323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lang="en-US" sz="20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1. faza: Ustvaritev MVP-ja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930950" y="2076450"/>
            <a:ext cx="4704040" cy="661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Osnovne funkcije, začetno testiranje z uporabniki, validacija platforme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0"/>
          <p:cNvSpPr/>
          <p:nvPr/>
        </p:nvSpPr>
        <p:spPr>
          <a:xfrm>
            <a:off x="5959435" y="3565981"/>
            <a:ext cx="22860" cy="620673"/>
          </a:xfrm>
          <a:prstGeom prst="roundRect">
            <a:avLst>
              <a:gd fmla="val 380138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5738217" y="3333333"/>
            <a:ext cx="465415" cy="465415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5815727" y="3372029"/>
            <a:ext cx="310277" cy="387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400"/>
              <a:buFont typeface="Merriweather"/>
              <a:buNone/>
            </a:pPr>
            <a:r>
              <a:rPr b="1" lang="en-US" sz="24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4609624" y="4393644"/>
            <a:ext cx="2722840" cy="323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lang="en-US" sz="20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2. faza: Uporabniško testiranje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3619024" y="4840962"/>
            <a:ext cx="4704040" cy="661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Zbiranje povratne informacije, dodelanje algoritma umetne inteligence, optimiziranje uporabniške izkušnje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8647628" y="2945428"/>
            <a:ext cx="22860" cy="620673"/>
          </a:xfrm>
          <a:prstGeom prst="roundRect">
            <a:avLst>
              <a:gd fmla="val 380138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0"/>
          <p:cNvSpPr/>
          <p:nvPr/>
        </p:nvSpPr>
        <p:spPr>
          <a:xfrm>
            <a:off x="8426410" y="3333333"/>
            <a:ext cx="465415" cy="465415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0"/>
          <p:cNvSpPr/>
          <p:nvPr/>
        </p:nvSpPr>
        <p:spPr>
          <a:xfrm>
            <a:off x="8503920" y="3372029"/>
            <a:ext cx="310277" cy="387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400"/>
              <a:buFont typeface="Merriweather"/>
              <a:buNone/>
            </a:pPr>
            <a:r>
              <a:rPr b="1" lang="en-US" sz="24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0"/>
          <p:cNvSpPr/>
          <p:nvPr/>
        </p:nvSpPr>
        <p:spPr>
          <a:xfrm>
            <a:off x="6922294" y="1629132"/>
            <a:ext cx="3473887" cy="323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lang="en-US" sz="20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3. faza: Razširitev funkcij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0"/>
          <p:cNvSpPr/>
          <p:nvPr/>
        </p:nvSpPr>
        <p:spPr>
          <a:xfrm>
            <a:off x="6307217" y="2076450"/>
            <a:ext cx="4704040" cy="661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Napredna personalizacija, model premium naročnine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0"/>
          <p:cNvSpPr/>
          <p:nvPr/>
        </p:nvSpPr>
        <p:spPr>
          <a:xfrm>
            <a:off x="11335703" y="3565981"/>
            <a:ext cx="22860" cy="620673"/>
          </a:xfrm>
          <a:prstGeom prst="roundRect">
            <a:avLst>
              <a:gd fmla="val 380138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0"/>
          <p:cNvSpPr/>
          <p:nvPr/>
        </p:nvSpPr>
        <p:spPr>
          <a:xfrm>
            <a:off x="11114484" y="3333333"/>
            <a:ext cx="465415" cy="465415"/>
          </a:xfrm>
          <a:prstGeom prst="roundRect">
            <a:avLst>
              <a:gd fmla="val 18671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0"/>
          <p:cNvSpPr/>
          <p:nvPr/>
        </p:nvSpPr>
        <p:spPr>
          <a:xfrm>
            <a:off x="11191994" y="3372029"/>
            <a:ext cx="310277" cy="387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400"/>
              <a:buFont typeface="Merriweather"/>
              <a:buNone/>
            </a:pPr>
            <a:r>
              <a:rPr b="1" lang="en-US" sz="24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4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"/>
          <p:cNvSpPr/>
          <p:nvPr/>
        </p:nvSpPr>
        <p:spPr>
          <a:xfrm>
            <a:off x="10054114" y="4393644"/>
            <a:ext cx="2586276" cy="323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lang="en-US" sz="20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Faza 4: Rast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"/>
          <p:cNvSpPr/>
          <p:nvPr/>
        </p:nvSpPr>
        <p:spPr>
          <a:xfrm>
            <a:off x="8995291" y="4840962"/>
            <a:ext cx="4704040" cy="661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Širitev trga, razvoj partnerstev, rast ekipe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/>
          <p:nvPr/>
        </p:nvSpPr>
        <p:spPr>
          <a:xfrm>
            <a:off x="724138" y="5838997"/>
            <a:ext cx="13182124" cy="33457"/>
          </a:xfrm>
          <a:prstGeom prst="rect">
            <a:avLst/>
          </a:prstGeom>
          <a:solidFill>
            <a:srgbClr val="403C4E">
              <a:alpha val="4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"/>
          <p:cNvSpPr/>
          <p:nvPr/>
        </p:nvSpPr>
        <p:spPr>
          <a:xfrm>
            <a:off x="724138" y="6105049"/>
            <a:ext cx="13182124" cy="9929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AthletiQ ne obljublja čudežev. Gradimo orodje, ki športnikom pomaga, da sčasoma trenirajo pametneje in zagotavljajo resnične rezultate z inteligentno personalizacijo.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/>
          <p:nvPr/>
        </p:nvSpPr>
        <p:spPr>
          <a:xfrm>
            <a:off x="724138" y="7330678"/>
            <a:ext cx="13182124" cy="330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Hvala za vašo pozornost!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0"/>
          <p:cNvSpPr/>
          <p:nvPr/>
        </p:nvSpPr>
        <p:spPr>
          <a:xfrm>
            <a:off x="12816000" y="7661672"/>
            <a:ext cx="1713600" cy="46087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/>
          <p:nvPr/>
        </p:nvSpPr>
        <p:spPr>
          <a:xfrm>
            <a:off x="793790" y="2177058"/>
            <a:ext cx="753260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Problem, ki ga rešujemo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793790" y="3452813"/>
            <a:ext cx="300835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Razdrobljeno usposabljanje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Večina rekreativnih in polprofesionalnih športnikov sledi generičnim programom. Trening, prehrana in okrevanje so nepovezani, zaradi česar je napredek nedosleden in frustrirajoč.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5332928" y="3452813"/>
            <a:ext cx="307252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Nedostopno treniranje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Osebni trenerji so dragi in za večino ljudi nedosegljivi. Kakovosten trening ostaja luksuz, ne standard.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Neuporabljeni podatki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Več ljudi kot kdaj koli prej ima pametne ure in aplikacije za fitnes. Zbirajo ogromne količine podatkov, vendar jih le redko pretvorijo v dejanski napredek.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12405600" y="6868800"/>
            <a:ext cx="2160000" cy="1252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3" name="Google Shape;7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793790" y="76545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Naša rešitev: Ena pametna platforma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793790" y="2523171"/>
            <a:ext cx="3891558" cy="2509244"/>
          </a:xfrm>
          <a:prstGeom prst="roundRect">
            <a:avLst>
              <a:gd fmla="val 4652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1028224" y="2757607"/>
            <a:ext cx="311396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Prilagojeno usposabljanje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028224" y="3248024"/>
            <a:ext cx="3195876" cy="1803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Vadbe, ki jih poganja umetna inteligenca, se v realnem času prilagajajo vašemu napredku, telesni pripravljenosti in ciljem.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4800600" y="2523171"/>
            <a:ext cx="3549611" cy="2509243"/>
          </a:xfrm>
          <a:prstGeom prst="roundRect">
            <a:avLst>
              <a:gd fmla="val 4652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5100161" y="27626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Navodila za prehrano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4919782" y="3248024"/>
            <a:ext cx="3195995" cy="1653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Prilagojeni načrti prehrane, ki spodbujajo vašo učinkovitost in so usklajeni z vašim urnikom vadbe.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793789" y="5169872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FFD8CC"/>
          </a:solidFill>
          <a:ln cap="flat" cmpd="sng" w="952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1028222" y="540877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Pametno okrevanje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1028222" y="5860703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Protokoli okrevanja, ki temeljijo na dokazih in preprečujejo izgorelost ter optimizirajo dolgoročne rezultate.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793790" y="6973075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AthletiQ združuje vse tri stebre v en inteligenten sistem, ki se uči iz vaših podatkov in se razvija skupaj z vami.</a:t>
            </a:r>
            <a:endParaRPr sz="175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/>
          <p:nvPr/>
        </p:nvSpPr>
        <p:spPr>
          <a:xfrm>
            <a:off x="793790" y="102596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Tržna priložnost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1" name="Google Shape;9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8348" y="2188369"/>
            <a:ext cx="2152055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"/>
          <p:cNvSpPr/>
          <p:nvPr/>
        </p:nvSpPr>
        <p:spPr>
          <a:xfrm>
            <a:off x="3894892" y="2804398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500"/>
              <a:buFont typeface="Merriweather"/>
              <a:buNone/>
            </a:pPr>
            <a:r>
              <a:rPr b="1" lang="en-US" sz="25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5357217" y="2415183"/>
            <a:ext cx="512980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SOM (Serviceable Obtainable Market)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5357217" y="2905601"/>
            <a:ext cx="48173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Zgodnji uporabniki, ki iščejo prilagojene rešitve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5187077" y="3508415"/>
            <a:ext cx="8592860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6" name="Google Shape;9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02381" y="3551992"/>
            <a:ext cx="4304109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/>
          <p:nvPr/>
        </p:nvSpPr>
        <p:spPr>
          <a:xfrm>
            <a:off x="3894892" y="4006096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500"/>
              <a:buFont typeface="Merriweather"/>
              <a:buNone/>
            </a:pPr>
            <a:r>
              <a:rPr b="1" lang="en-US" sz="25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6433304" y="3778806"/>
            <a:ext cx="48538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SAM (Serviceable Available Market)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6433304" y="4269224"/>
            <a:ext cx="309336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Aktivni športniki po vsej Evropi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6263164" y="4872038"/>
            <a:ext cx="7516773" cy="15240"/>
          </a:xfrm>
          <a:prstGeom prst="roundRect">
            <a:avLst>
              <a:gd fmla="val 625116" name="adj"/>
            </a:avLst>
          </a:prstGeom>
          <a:solidFill>
            <a:srgbClr val="E5BEB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1" name="Google Shape;101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6294" y="4915614"/>
            <a:ext cx="6456164" cy="130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/>
          <p:nvPr/>
        </p:nvSpPr>
        <p:spPr>
          <a:xfrm>
            <a:off x="3894773" y="5369719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500"/>
              <a:buFont typeface="Merriweather"/>
              <a:buNone/>
            </a:pPr>
            <a:r>
              <a:rPr b="1" lang="en-US" sz="25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7509272" y="5142428"/>
            <a:ext cx="449222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TAM (Total Addressable Market)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7509272" y="5632847"/>
            <a:ext cx="552092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20 milijard dolarjev vreden globalni trg fitnes aplikacij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793790" y="6477714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Svetovni trg fitnes aplikacij in digitalnega trenerstva presega 20 milijard dolarjev in še naprej hitro raste. Z osredotočeno izvedbo ciljamo na ogromno priložnost.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12664800" y="7509600"/>
            <a:ext cx="1879200" cy="67487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2" name="Google Shape;1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5"/>
          <p:cNvSpPr/>
          <p:nvPr/>
        </p:nvSpPr>
        <p:spPr>
          <a:xfrm>
            <a:off x="793790" y="3611642"/>
            <a:ext cx="740247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Popoln čas za rast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4" name="Google Shape;11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466058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/>
          <p:nvPr/>
        </p:nvSpPr>
        <p:spPr>
          <a:xfrm>
            <a:off x="793790" y="5511046"/>
            <a:ext cx="348829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Pospeševanje uvajanja AI</a:t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>
            <a:off x="793790" y="6001464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Tehnologija umetne inteligence hitro napreduje in postaja vse bolj dostopna v potrošniških aplikacijah.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7" name="Google Shape;11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35893" y="466058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5235893" y="5511046"/>
            <a:ext cx="426529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Nosljive naprave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5235893" y="6001464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Pametne naprave so postale del vsakdana in ustvarjajo bogate podatkovne ekosisteme, pripravljene za inteligentno analizo.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0" name="Google Shape;120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677995" y="4660582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5"/>
          <p:cNvSpPr/>
          <p:nvPr/>
        </p:nvSpPr>
        <p:spPr>
          <a:xfrm>
            <a:off x="9677995" y="5511046"/>
            <a:ext cx="403574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Naraščajoča ozaveščenost o zdravju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9677995" y="6001464"/>
            <a:ext cx="4158615" cy="15513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Vedno več ljudi daje prednost dolgoročnemu zdravju in telesni pripravljenosti ter išče trajnostne pristope k dobremu počutju.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12672000" y="7552800"/>
            <a:ext cx="1893600" cy="5976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/>
          <p:nvPr/>
        </p:nvSpPr>
        <p:spPr>
          <a:xfrm>
            <a:off x="793790" y="892612"/>
            <a:ext cx="654236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Konkurenca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793790" y="2168366"/>
            <a:ext cx="297203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Luknja v konkurenci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793790" y="2749510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Večina obstoječih aplikacij rešuje le del problema. Nekatere se osredotočajo na trening, druge na prehrano, tretje pa na sledenje podatkov. Nobena ne združuje vseh treh učinkovito.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793790" y="4042291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Namesto tekmovanja v širini, zmagujemo z boljšo osredotočenostjo. Začnemo z ozko nišo in omejenim MVP-jem ter zagotavljamo izjemno uporabniško izkušnjo tam, kjer je to najpomembnejše.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793790" y="5335072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Ko potrdimo težavo in si zgradimo zvesto uporabniško bazo, se sistematično širimo – vedno na podlagi podatkov in osredotočenosti na uporabnika.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12794400" y="7538400"/>
            <a:ext cx="1749600" cy="6192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Stonks - Meming Wiki" id="135" name="Google Shape;1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83605" y="2510195"/>
            <a:ext cx="5053005" cy="3796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/>
          <p:nvPr/>
        </p:nvSpPr>
        <p:spPr>
          <a:xfrm>
            <a:off x="793789" y="2123837"/>
            <a:ext cx="893778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50"/>
              <a:buFont typeface="Merriweather"/>
              <a:buNone/>
            </a:pPr>
            <a:r>
              <a:rPr b="1" lang="en-US" sz="44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Pozicioniranje blagovne znamke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793790" y="3286244"/>
            <a:ext cx="4196358" cy="2819519"/>
          </a:xfrm>
          <a:prstGeom prst="roundRect">
            <a:avLst>
              <a:gd fmla="val 5189" name="adj"/>
            </a:avLst>
          </a:prstGeom>
          <a:solidFill>
            <a:srgbClr val="FFFFFF"/>
          </a:solidFill>
          <a:ln cap="flat" cmpd="sng" w="3047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763310" y="3286244"/>
            <a:ext cx="121920" cy="2819519"/>
          </a:xfrm>
          <a:prstGeom prst="roundRect">
            <a:avLst>
              <a:gd fmla="val 78139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142524" y="35435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Ciljna publika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1142524" y="4033957"/>
            <a:ext cx="359033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Aktivni športniki, ki resno trenirajo, vendar nimajo dostopa do osebnega trenerstva. Želijo si strukture, napredka in jasnega vodenja.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5216962" y="3286244"/>
            <a:ext cx="4196358" cy="2819519"/>
          </a:xfrm>
          <a:prstGeom prst="roundRect">
            <a:avLst>
              <a:gd fmla="val 5189" name="adj"/>
            </a:avLst>
          </a:prstGeom>
          <a:solidFill>
            <a:srgbClr val="FFFFFF"/>
          </a:solidFill>
          <a:ln cap="flat" cmpd="sng" w="3047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5186482" y="3286244"/>
            <a:ext cx="121920" cy="2819519"/>
          </a:xfrm>
          <a:prstGeom prst="roundRect">
            <a:avLst>
              <a:gd fmla="val 78139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5565696" y="3543538"/>
            <a:ext cx="313229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Izjava o pozicioniranju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5565696" y="4033957"/>
            <a:ext cx="3590330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Za aktivne športnike, ki iščejo boljše rezultate, je AthletiQ trener z umetno inteligenco, ki povezuje trening, prehrano in okrevanje v en sam inteligentni sistem.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9640133" y="3286244"/>
            <a:ext cx="4196358" cy="2819519"/>
          </a:xfrm>
          <a:prstGeom prst="roundRect">
            <a:avLst>
              <a:gd fmla="val 5189" name="adj"/>
            </a:avLst>
          </a:prstGeom>
          <a:solidFill>
            <a:srgbClr val="FFFFFF"/>
          </a:solidFill>
          <a:ln cap="flat" cmpd="sng" w="30475">
            <a:solidFill>
              <a:srgbClr val="E5B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9609653" y="3286244"/>
            <a:ext cx="121920" cy="2819519"/>
          </a:xfrm>
          <a:prstGeom prst="roundRect">
            <a:avLst>
              <a:gd fmla="val 78139" name="adj"/>
            </a:avLst>
          </a:prstGeom>
          <a:solidFill>
            <a:srgbClr val="FFAD9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9988868" y="35435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Slogan znamke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7"/>
          <p:cNvSpPr/>
          <p:nvPr/>
        </p:nvSpPr>
        <p:spPr>
          <a:xfrm>
            <a:off x="9988868" y="4033957"/>
            <a:ext cx="359033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b="1"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Train smarter. Recover better.</a:t>
            </a: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 Profesionalen, samozavesten in osredotočen na trajnostni dolgoročni napredek.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12880800" y="7560000"/>
            <a:ext cx="1648800" cy="5976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"/>
          <p:cNvSpPr/>
          <p:nvPr/>
        </p:nvSpPr>
        <p:spPr>
          <a:xfrm>
            <a:off x="782955" y="616625"/>
            <a:ext cx="6288762" cy="699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400"/>
              <a:buFont typeface="Merriweather"/>
              <a:buNone/>
            </a:pPr>
            <a:r>
              <a:rPr b="1" lang="en-US" sz="44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Strategija vstopa na trg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1" name="Google Shape;16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2955" y="1651278"/>
            <a:ext cx="1118592" cy="164699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8"/>
          <p:cNvSpPr/>
          <p:nvPr/>
        </p:nvSpPr>
        <p:spPr>
          <a:xfrm>
            <a:off x="2125266" y="1874996"/>
            <a:ext cx="2796421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Organski reach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2125266" y="2358747"/>
            <a:ext cx="6235779" cy="715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Vsebine na Instagramu in TikToku, namenjene naši publiki, ki je že aktivna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4" name="Google Shape;16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2955" y="3298269"/>
            <a:ext cx="1118592" cy="134231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>
            <a:off x="2125266" y="3521988"/>
            <a:ext cx="3920371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Plačana pridobitet (Paid ads)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2125266" y="3981210"/>
            <a:ext cx="6235779" cy="3579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Strateški Meta oglasi in oglasi Google za privabljanje </a:t>
            </a:r>
            <a:endParaRPr sz="1750">
              <a:solidFill>
                <a:srgbClr val="403C4E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kvalificiranega prometa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7" name="Google Shape;167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2955" y="4640580"/>
            <a:ext cx="1118592" cy="164699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8"/>
          <p:cNvSpPr/>
          <p:nvPr/>
        </p:nvSpPr>
        <p:spPr>
          <a:xfrm>
            <a:off x="2125266" y="4864298"/>
            <a:ext cx="2796421" cy="349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200"/>
              <a:buFont typeface="Merriweather"/>
              <a:buNone/>
            </a:pPr>
            <a:r>
              <a:rPr b="1" lang="en-US" sz="22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Rast, ki jo vodijo uporabniki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2125266" y="5348049"/>
            <a:ext cx="6235779" cy="715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Rezultati spodbujajo zadrževanje uporabnikov, kar ustvarja naravno rast 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782955" y="6539151"/>
            <a:ext cx="7578090" cy="10737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750"/>
              <a:buFont typeface="Open Sans"/>
              <a:buNone/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Rasti ne gradimo na agresivnem trženju. Ko uporabniki vidijo resničen napredek, ostanejo angažirani in delijo platformo z drugimi – s čimer ustvarjamo trajnostno, organsko širitev.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ow to develop a TikTok marketing strategy | Pitch" id="171" name="Google Shape;171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584764" y="2049780"/>
            <a:ext cx="5831014" cy="3888343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8"/>
          <p:cNvSpPr/>
          <p:nvPr/>
        </p:nvSpPr>
        <p:spPr>
          <a:xfrm>
            <a:off x="12615863" y="7612857"/>
            <a:ext cx="1900237" cy="488156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"/>
          <p:cNvSpPr/>
          <p:nvPr/>
        </p:nvSpPr>
        <p:spPr>
          <a:xfrm>
            <a:off x="721638" y="566976"/>
            <a:ext cx="5605582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4050"/>
              <a:buFont typeface="Merriweather"/>
              <a:buNone/>
            </a:pPr>
            <a:r>
              <a:rPr b="1" lang="en-US" sz="405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Vizija izdelka in MVP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2000"/>
              <a:buFont typeface="Merriweather"/>
              <a:buNone/>
            </a:pPr>
            <a:r>
              <a:rPr b="1" lang="en-US" sz="2000">
                <a:solidFill>
                  <a:srgbClr val="403C4E"/>
                </a:solidFill>
                <a:latin typeface="Merriweather"/>
                <a:ea typeface="Merriweather"/>
                <a:cs typeface="Merriweather"/>
                <a:sym typeface="Merriweather"/>
              </a:rPr>
              <a:t>Osnovne funkcije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721638" y="2254925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Char char="•"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Prilagojeni načrti vadbe, ki se prilagajajo vaši zmogljivosti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9"/>
          <p:cNvSpPr/>
          <p:nvPr/>
        </p:nvSpPr>
        <p:spPr>
          <a:xfrm>
            <a:off x="721638" y="2656999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Char char="•"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Osnovne prehranske predloge, usklajene z zahtevami vadbe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9"/>
          <p:cNvSpPr/>
          <p:nvPr/>
        </p:nvSpPr>
        <p:spPr>
          <a:xfrm>
            <a:off x="721638" y="3059073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Char char="•"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Priporočila za regeneracijo glede na intenzivnost vadbe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9"/>
          <p:cNvSpPr/>
          <p:nvPr/>
        </p:nvSpPr>
        <p:spPr>
          <a:xfrm>
            <a:off x="721638" y="3461147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Char char="•"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Brezhibna integracija z Apple Health, Garmin in drugimi platformami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9"/>
          <p:cNvSpPr/>
          <p:nvPr/>
        </p:nvSpPr>
        <p:spPr>
          <a:xfrm>
            <a:off x="721638" y="4306491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3C4E"/>
              </a:buClr>
              <a:buSzPts val="1600"/>
              <a:buFont typeface="Open Sans"/>
              <a:buNone/>
            </a:pPr>
            <a:r>
              <a:rPr lang="en-US" sz="16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Naš MVP prinaša takojšnjo prepoznavnost, hkrati pa gradi temelje za napredne učne zmogljivosti umetne inteligence.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5" name="Google Shape;18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4280" y="889159"/>
            <a:ext cx="6342102" cy="634210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9"/>
          <p:cNvSpPr/>
          <p:nvPr/>
        </p:nvSpPr>
        <p:spPr>
          <a:xfrm>
            <a:off x="12412800" y="7581600"/>
            <a:ext cx="2160000" cy="5616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2025-12-15T19:34:31Z</dcterms:created>
</cp:coreProperties>
</file>